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7" r:id="rId5"/>
    <p:sldId id="259" r:id="rId6"/>
    <p:sldId id="269" r:id="rId7"/>
    <p:sldId id="268" r:id="rId8"/>
    <p:sldId id="270" r:id="rId9"/>
    <p:sldId id="271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724" autoAdjust="0"/>
  </p:normalViewPr>
  <p:slideViewPr>
    <p:cSldViewPr snapToGrid="0">
      <p:cViewPr varScale="1">
        <p:scale>
          <a:sx n="96" d="100"/>
          <a:sy n="96" d="100"/>
        </p:scale>
        <p:origin x="1158" y="5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7/6/2020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7/6/2020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rscbjbr9sj/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rscbjbr9sj/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rscbjbr9sj/2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2018, Cell 172, 1122–1131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February 22, 2018 ª 2018 Elsevier Inc.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https://doi.org/10.1016/j.cell.2018.02.010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https://data.mendeley.com/datasets/rscbjbr9sj/2</a:t>
            </a:r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“Labeled Optical Coherence Tomography (OCT) and Chest X-Ray Images for Classification”, Mendeley Data, v2http://dx.doi.org/10.17632/rscbjbr9sj.2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https://data.mendeley.com/datasets/rscbjbr9sj/2</a:t>
            </a:r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“Labeled Optical Coherence Tomography (OCT) and Chest X-Ray Images for Classification”, Mendeley Data, v2http://dx.doi.org/10.17632/rscbjbr9sj.2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9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https://data.mendeley.com/datasets/rscbjbr9sj/2</a:t>
            </a:r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“Labeled Optical Coherence Tomography (OCT) and Chest X-Ray Images for Classification”, Mendeley Data, v2http://dx.doi.org/10.17632/rscbjbr9sj.2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version  is V3: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Daniel; Zhang, Kang;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Goldbaum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Michael (2018), “Large Dataset of Labeled Optical Coherence Tomography (OCT) and Chest X-Ray Images”, Mendeley Data, v3http://dx.doi.org/10.17632/rscbjbr9sj.3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2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Establish hypothesis</a:t>
            </a:r>
            <a:r>
              <a:rPr lang="en-US" baseline="0" dirty="0"/>
              <a:t> before you begin the experiment. This should be your best educated guess based on your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7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7/6/2020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7/6/2020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Childhood Pneumonia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Rebecca Mih 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81939"/>
            <a:ext cx="10972800" cy="85715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Rebecca.mih@gmail.com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47725-2C9A-424E-AE3D-37FA7AF61C0B}"/>
              </a:ext>
            </a:extLst>
          </p:cNvPr>
          <p:cNvSpPr txBox="1">
            <a:spLocks/>
          </p:cNvSpPr>
          <p:nvPr/>
        </p:nvSpPr>
        <p:spPr bwMode="auto">
          <a:xfrm>
            <a:off x="3942521" y="2066417"/>
            <a:ext cx="4838700" cy="126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30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2575"/>
            <a:ext cx="10972800" cy="3886520"/>
          </a:xfrm>
        </p:spPr>
        <p:txBody>
          <a:bodyPr>
            <a:normAutofit fontScale="90000"/>
          </a:bodyPr>
          <a:lstStyle/>
          <a:p>
            <a:r>
              <a:rPr lang="en-US" dirty="0"/>
              <a:t>Pneumonia is the world’s leading infectious killer of children, claiming the lives of more than 800,000 children under the age of five every year, more than 2,000 every day.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Unicef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8C78F-352A-460F-9F6E-197B32255280}"/>
              </a:ext>
            </a:extLst>
          </p:cNvPr>
          <p:cNvSpPr txBox="1"/>
          <p:nvPr/>
        </p:nvSpPr>
        <p:spPr>
          <a:xfrm rot="20564001">
            <a:off x="1256689" y="3080336"/>
            <a:ext cx="8377614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</a:rPr>
              <a:t>These deaths are preventable</a:t>
            </a: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3" y="131970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What is Childhood Pneumonia?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6" y="1676400"/>
            <a:ext cx="5709615" cy="4802464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Pneumonia is an infection in the lungs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airsacs</a:t>
            </a:r>
            <a:r>
              <a:rPr lang="en-US" sz="1600" dirty="0"/>
              <a:t> (alveoli)  fill with fluid and pus making breathing difficult,  or painful</a:t>
            </a:r>
          </a:p>
          <a:p>
            <a:r>
              <a:rPr lang="en-US" sz="1600" dirty="0"/>
              <a:t>Most often caused by bacteria, viruses or fungi. </a:t>
            </a:r>
          </a:p>
          <a:p>
            <a:r>
              <a:rPr lang="en-US" sz="1600" dirty="0"/>
              <a:t>Bacterial pneumonia must be treated timely with antibiotics</a:t>
            </a:r>
          </a:p>
          <a:p>
            <a:r>
              <a:rPr lang="en-US" sz="1600" dirty="0"/>
              <a:t>This project uses  neural networks to classify whether an  chest x-ray of a sick child indicates  pneumonia  (either bacterial or viral)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100" dirty="0"/>
              <a:t>Childhood Pneumonia JAMA. 2017;318(5):490. doi:10.1001/jama.2017.9428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8CA13-B921-48DE-8A94-152D5FDA4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5" t="4829" b="1069"/>
          <a:stretch/>
        </p:blipFill>
        <p:spPr>
          <a:xfrm>
            <a:off x="6263311" y="1903343"/>
            <a:ext cx="5561372" cy="44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60" y="203521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Business Objective: To  Improve Treatment through Faster and More Accurate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234" y="1831112"/>
            <a:ext cx="4673392" cy="4872832"/>
          </a:xfrm>
        </p:spPr>
        <p:txBody>
          <a:bodyPr>
            <a:normAutofit/>
          </a:bodyPr>
          <a:lstStyle/>
          <a:p>
            <a:r>
              <a:rPr lang="en-US" sz="1600" dirty="0"/>
              <a:t>Reading chest x-rays requires significant skill. </a:t>
            </a:r>
          </a:p>
          <a:p>
            <a:r>
              <a:rPr lang="en-US" sz="1600" dirty="0"/>
              <a:t>Comparisons to human reading of charts shows a large variation in skill</a:t>
            </a:r>
          </a:p>
          <a:p>
            <a:r>
              <a:rPr lang="en-US" sz="1600" dirty="0"/>
              <a:t>Childhood pneumonia is most prevalent in countries with limited numbers of skilled personnel  to read chest </a:t>
            </a:r>
            <a:r>
              <a:rPr lang="en-US" sz="1600" dirty="0" err="1"/>
              <a:t>xrays</a:t>
            </a:r>
            <a:r>
              <a:rPr lang="en-US" sz="1600" dirty="0"/>
              <a:t> accurately. Delays in diagnosis are critical.</a:t>
            </a:r>
          </a:p>
          <a:p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23500E-C4AA-4733-826C-448B0D211B68}"/>
              </a:ext>
            </a:extLst>
          </p:cNvPr>
          <p:cNvGrpSpPr/>
          <p:nvPr/>
        </p:nvGrpSpPr>
        <p:grpSpPr>
          <a:xfrm>
            <a:off x="600286" y="4756899"/>
            <a:ext cx="4045288" cy="1554319"/>
            <a:chOff x="5466460" y="4180559"/>
            <a:chExt cx="4045288" cy="15543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AE8816-A223-450B-8719-3E8CF67E0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654" b="40086"/>
            <a:stretch/>
          </p:blipFill>
          <p:spPr>
            <a:xfrm>
              <a:off x="5466460" y="4180559"/>
              <a:ext cx="4045288" cy="155431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FEC5D5-3483-45CA-90A1-9F10FA78CC20}"/>
                </a:ext>
              </a:extLst>
            </p:cNvPr>
            <p:cNvSpPr/>
            <p:nvPr/>
          </p:nvSpPr>
          <p:spPr>
            <a:xfrm>
              <a:off x="6861639" y="4470877"/>
              <a:ext cx="632590" cy="601013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A068EC-CE31-495C-97A8-3580F586F892}"/>
                </a:ext>
              </a:extLst>
            </p:cNvPr>
            <p:cNvSpPr/>
            <p:nvPr/>
          </p:nvSpPr>
          <p:spPr>
            <a:xfrm>
              <a:off x="8323256" y="4617277"/>
              <a:ext cx="332943" cy="82831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9235AC-13DF-455D-A930-F68B7F801FE7}"/>
                </a:ext>
              </a:extLst>
            </p:cNvPr>
            <p:cNvSpPr/>
            <p:nvPr/>
          </p:nvSpPr>
          <p:spPr>
            <a:xfrm>
              <a:off x="8796034" y="4617276"/>
              <a:ext cx="332943" cy="82831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C0E5735-BF8D-4438-90A2-65E783BC2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" t="14320" r="2358"/>
          <a:stretch/>
        </p:blipFill>
        <p:spPr>
          <a:xfrm>
            <a:off x="5129922" y="2723696"/>
            <a:ext cx="6449165" cy="3587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4A69A6-807C-4624-A3CC-2DFD22D275DC}"/>
              </a:ext>
            </a:extLst>
          </p:cNvPr>
          <p:cNvSpPr txBox="1"/>
          <p:nvPr/>
        </p:nvSpPr>
        <p:spPr>
          <a:xfrm>
            <a:off x="5931141" y="2019955"/>
            <a:ext cx="4564519" cy="461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Weighted Error Comparison between </a:t>
            </a:r>
            <a:r>
              <a:rPr lang="en-US" sz="1200" dirty="0">
                <a:solidFill>
                  <a:schemeClr val="accent1"/>
                </a:solidFill>
              </a:rPr>
              <a:t>human experts </a:t>
            </a:r>
            <a:r>
              <a:rPr lang="en-US" sz="1200" dirty="0"/>
              <a:t>and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accent3"/>
                </a:solidFill>
              </a:rPr>
              <a:t> model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sz="1200" dirty="0"/>
              <a:t>(Diabetic Retinopathy Imaging)</a:t>
            </a:r>
          </a:p>
        </p:txBody>
      </p:sp>
    </p:spTree>
    <p:extLst>
      <p:ext uri="{BB962C8B-B14F-4D97-AF65-F5344CB8AC3E}">
        <p14:creationId xmlns:p14="http://schemas.microsoft.com/office/powerpoint/2010/main" val="34189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3" y="117060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Description of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1608483"/>
            <a:ext cx="6926952" cy="4457700"/>
          </a:xfrm>
        </p:spPr>
        <p:txBody>
          <a:bodyPr>
            <a:normAutofit/>
          </a:bodyPr>
          <a:lstStyle/>
          <a:p>
            <a:r>
              <a:rPr lang="en-US" sz="1400" dirty="0"/>
              <a:t>Chest X-ray images of children  1-5 years old</a:t>
            </a:r>
          </a:p>
          <a:p>
            <a:r>
              <a:rPr lang="en-US" sz="1400" dirty="0"/>
              <a:t>Guangzhou Women and Children’s Medical Center, Guangzhou, China</a:t>
            </a:r>
          </a:p>
          <a:p>
            <a:r>
              <a:rPr lang="en-US" sz="1400" dirty="0"/>
              <a:t>All radiographs screened for poor imaging quality. </a:t>
            </a:r>
          </a:p>
          <a:p>
            <a:r>
              <a:rPr lang="en-US" sz="1400" dirty="0"/>
              <a:t>The diagnoses  were graded by two expert physicians.  The </a:t>
            </a:r>
            <a:r>
              <a:rPr lang="en-US" sz="1400" dirty="0" err="1"/>
              <a:t>testset</a:t>
            </a:r>
            <a:r>
              <a:rPr lang="en-US" sz="1400" dirty="0"/>
              <a:t> was also checked by a third expert.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C6D5F-9B9D-4CAD-8CF3-7A458B50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35" y="1608483"/>
            <a:ext cx="3714663" cy="2340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1206D-5719-4967-BC9E-1D21B826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35" y="4195373"/>
            <a:ext cx="3714663" cy="23155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31FCD1-97EB-4F3A-AA55-A155797A9F5E}"/>
              </a:ext>
            </a:extLst>
          </p:cNvPr>
          <p:cNvGrpSpPr/>
          <p:nvPr/>
        </p:nvGrpSpPr>
        <p:grpSpPr>
          <a:xfrm>
            <a:off x="268978" y="3853896"/>
            <a:ext cx="6963018" cy="2657062"/>
            <a:chOff x="214313" y="3756991"/>
            <a:chExt cx="6963018" cy="2657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1CEC28-0A48-4D53-A132-4D5438DC3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48" r="754"/>
            <a:stretch/>
          </p:blipFill>
          <p:spPr>
            <a:xfrm>
              <a:off x="214313" y="3837333"/>
              <a:ext cx="6963018" cy="24243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18D0BE-38F3-41C4-9392-EBC31F009FCD}"/>
                </a:ext>
              </a:extLst>
            </p:cNvPr>
            <p:cNvSpPr/>
            <p:nvPr/>
          </p:nvSpPr>
          <p:spPr>
            <a:xfrm>
              <a:off x="214313" y="3756991"/>
              <a:ext cx="6963018" cy="1918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PNEUMONIA CASES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879739-8136-436E-9F07-067C6631F78F}"/>
                </a:ext>
              </a:extLst>
            </p:cNvPr>
            <p:cNvSpPr/>
            <p:nvPr/>
          </p:nvSpPr>
          <p:spPr>
            <a:xfrm>
              <a:off x="214313" y="6222174"/>
              <a:ext cx="6963018" cy="1918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NORMAL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82" y="142339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Results – Potential for More Accurate Classification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B4D98-8897-4FBC-AC9F-7CEA0EA5453A}"/>
              </a:ext>
            </a:extLst>
          </p:cNvPr>
          <p:cNvSpPr txBox="1"/>
          <p:nvPr/>
        </p:nvSpPr>
        <p:spPr>
          <a:xfrm>
            <a:off x="1521307" y="5359676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has pneumonia</a:t>
            </a:r>
          </a:p>
          <a:p>
            <a:r>
              <a:rPr lang="en-US" dirty="0"/>
              <a:t>0 = doesn’t have pneumonia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5DEB4-1764-49FB-A0FA-5B0EF11E0681}"/>
              </a:ext>
            </a:extLst>
          </p:cNvPr>
          <p:cNvSpPr txBox="1"/>
          <p:nvPr/>
        </p:nvSpPr>
        <p:spPr>
          <a:xfrm>
            <a:off x="5728459" y="4139855"/>
            <a:ext cx="50902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Accuracy of 97% on limited sample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Conclusion:  There is a high potential  for a  higher accuracy diagnostic models for chest-</a:t>
            </a:r>
            <a:r>
              <a:rPr lang="en-US" sz="2000" dirty="0" err="1"/>
              <a:t>xrays</a:t>
            </a:r>
            <a:r>
              <a:rPr lang="en-US" sz="2000" dirty="0"/>
              <a:t> of childhood pneumonia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56B9A-782C-451B-AA83-08E2EDF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95" y="2182766"/>
            <a:ext cx="3124223" cy="2909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A756D-8F85-4E61-8B9D-6A5643256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856"/>
          <a:stretch/>
        </p:blipFill>
        <p:spPr>
          <a:xfrm>
            <a:off x="5862000" y="2182766"/>
            <a:ext cx="4552983" cy="17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2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10" y="166728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210" y="1616907"/>
            <a:ext cx="11475281" cy="138471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Use Deep Learning Models to aid health care workers, either as a Pre-screening tool, or as  2</a:t>
            </a:r>
            <a:r>
              <a:rPr lang="en-US" sz="1800" baseline="30000" dirty="0"/>
              <a:t>nd</a:t>
            </a:r>
            <a:r>
              <a:rPr lang="en-US" sz="1800" dirty="0"/>
              <a:t> opinion.</a:t>
            </a:r>
          </a:p>
          <a:p>
            <a:pPr lvl="1"/>
            <a:r>
              <a:rPr lang="en-US" sz="1600" dirty="0"/>
              <a:t>Freeing up valuable medical resource time, while improving diagnostic accuracy</a:t>
            </a:r>
          </a:p>
          <a:p>
            <a:pPr lvl="1"/>
            <a:r>
              <a:rPr lang="en-US" sz="1600" dirty="0"/>
              <a:t>Remote diagnosis is possible, improving time-to-diagnosis, especially in regions where there are few skilled technicians available to read the x-rays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2210E-0D25-42CA-893A-4B5E62476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70"/>
          <a:stretch/>
        </p:blipFill>
        <p:spPr>
          <a:xfrm>
            <a:off x="2656209" y="3255064"/>
            <a:ext cx="5675687" cy="29825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33D74D-064F-4B18-B1F6-D4F8969BC9F9}"/>
              </a:ext>
            </a:extLst>
          </p:cNvPr>
          <p:cNvCxnSpPr/>
          <p:nvPr/>
        </p:nvCxnSpPr>
        <p:spPr>
          <a:xfrm>
            <a:off x="3309729" y="5511248"/>
            <a:ext cx="1674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77643F-2D8C-48D3-A294-3FE06C6E080E}"/>
              </a:ext>
            </a:extLst>
          </p:cNvPr>
          <p:cNvSpPr txBox="1"/>
          <p:nvPr/>
        </p:nvSpPr>
        <p:spPr>
          <a:xfrm>
            <a:off x="3230217" y="514191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This 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E14F6-4BE3-4AC6-B60C-4AF349CA52B5}"/>
              </a:ext>
            </a:extLst>
          </p:cNvPr>
          <p:cNvSpPr txBox="1"/>
          <p:nvPr/>
        </p:nvSpPr>
        <p:spPr>
          <a:xfrm>
            <a:off x="4503712" y="3255063"/>
            <a:ext cx="173220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Weighted Error</a:t>
            </a:r>
          </a:p>
        </p:txBody>
      </p:sp>
    </p:spTree>
    <p:extLst>
      <p:ext uri="{BB962C8B-B14F-4D97-AF65-F5344CB8AC3E}">
        <p14:creationId xmlns:p14="http://schemas.microsoft.com/office/powerpoint/2010/main" val="25880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10" y="166728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Recommendations – 2 &amp; 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461A3-8664-4757-89E3-DAF8E83D5C9D}"/>
              </a:ext>
            </a:extLst>
          </p:cNvPr>
          <p:cNvSpPr txBox="1">
            <a:spLocks/>
          </p:cNvSpPr>
          <p:nvPr/>
        </p:nvSpPr>
        <p:spPr>
          <a:xfrm>
            <a:off x="0" y="1500649"/>
            <a:ext cx="12115800" cy="514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2940" lvl="1" indent="-342900">
              <a:buFont typeface="+mj-lt"/>
              <a:buAutoNum type="arabicPeriod" startAt="2"/>
            </a:pPr>
            <a:r>
              <a:rPr lang="en-US" sz="1600" dirty="0"/>
              <a:t>Try  lower resolution images (32,32) or (64,64) for  models.   Deep learning models are surprisingly good at classification  at lower resolution (than usually what humans can do).   </a:t>
            </a:r>
          </a:p>
          <a:p>
            <a:pPr lvl="2"/>
            <a:r>
              <a:rPr lang="en-US" sz="1400" dirty="0"/>
              <a:t>This may be a good way to approximate the effect of older, lower resolution x-ray machines, which  more impoverished parts of the world</a:t>
            </a:r>
          </a:p>
          <a:p>
            <a:pPr marL="662940" lvl="1" indent="-342900">
              <a:buFont typeface="+mj-lt"/>
              <a:buAutoNum type="arabicPeriod" startAt="2"/>
            </a:pPr>
            <a:r>
              <a:rPr lang="en-US" sz="1600" dirty="0"/>
              <a:t>Convolutional Neural Networks work best – choose 2-5 convolutional layers,  batch sizes 32-64,  with a metric of </a:t>
            </a:r>
            <a:r>
              <a:rPr lang="en-US" sz="1600" dirty="0" err="1"/>
              <a:t>val_accuracy</a:t>
            </a:r>
            <a:r>
              <a:rPr lang="en-US" sz="1600" dirty="0"/>
              <a:t>. Since metrics are collected after each epoch, choose smaller step size and more epochs in order to  hone in on the best model more easily.</a:t>
            </a:r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EDE6C4-A108-40E0-BC7D-B56ED0278441}"/>
              </a:ext>
            </a:extLst>
          </p:cNvPr>
          <p:cNvGrpSpPr/>
          <p:nvPr/>
        </p:nvGrpSpPr>
        <p:grpSpPr>
          <a:xfrm>
            <a:off x="523358" y="3581605"/>
            <a:ext cx="11397666" cy="2873729"/>
            <a:chOff x="384210" y="2791444"/>
            <a:chExt cx="11397666" cy="28737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06D591-BB7F-4C1A-98A6-EB71DE57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2726" y="3160776"/>
              <a:ext cx="2529150" cy="2484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76B74D-9CCB-4BF9-B2AB-FADA14AF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210" y="3117436"/>
              <a:ext cx="3433703" cy="25291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3CC9BD-68C2-45F5-A42C-ABBD7B77D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1967" y="3165276"/>
              <a:ext cx="2416643" cy="24796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537637-54DA-4C0B-9435-E17A36C0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700" y="3140524"/>
              <a:ext cx="2547151" cy="25246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08803E-BCB6-4DB0-8906-EFEE17C4A069}"/>
                </a:ext>
              </a:extLst>
            </p:cNvPr>
            <p:cNvSpPr txBox="1"/>
            <p:nvPr/>
          </p:nvSpPr>
          <p:spPr>
            <a:xfrm>
              <a:off x="4868263" y="2823026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(256 , 256)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D349F-B185-4590-81D7-904B20D09222}"/>
                </a:ext>
              </a:extLst>
            </p:cNvPr>
            <p:cNvSpPr txBox="1"/>
            <p:nvPr/>
          </p:nvSpPr>
          <p:spPr>
            <a:xfrm>
              <a:off x="7498413" y="282302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(64 , 64)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52C532-394A-46B6-9675-CA357A8E8C90}"/>
                </a:ext>
              </a:extLst>
            </p:cNvPr>
            <p:cNvSpPr txBox="1"/>
            <p:nvPr/>
          </p:nvSpPr>
          <p:spPr>
            <a:xfrm>
              <a:off x="10046659" y="282302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(32 ,32)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188E9E-EDFD-436F-967A-6CB6F4674F09}"/>
                </a:ext>
              </a:extLst>
            </p:cNvPr>
            <p:cNvSpPr txBox="1"/>
            <p:nvPr/>
          </p:nvSpPr>
          <p:spPr>
            <a:xfrm>
              <a:off x="1536998" y="279144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(1080, 1520)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02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10" y="166728"/>
            <a:ext cx="10058400" cy="1097280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Recommendations – 2 &amp; 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461A3-8664-4757-89E3-DAF8E83D5C9D}"/>
              </a:ext>
            </a:extLst>
          </p:cNvPr>
          <p:cNvSpPr txBox="1">
            <a:spLocks/>
          </p:cNvSpPr>
          <p:nvPr/>
        </p:nvSpPr>
        <p:spPr>
          <a:xfrm>
            <a:off x="0" y="1500649"/>
            <a:ext cx="12115800" cy="514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2940" lvl="1" indent="-342900">
              <a:buFont typeface="+mj-lt"/>
              <a:buAutoNum type="arabicPeriod" startAt="2"/>
            </a:pPr>
            <a:r>
              <a:rPr lang="en-US" sz="1600" dirty="0"/>
              <a:t>Try  lower resolution images (32,32) or (64,64) for  models.   Deep learning models are surprisingly good at classification  at lower resolution (than usually what humans can do).   </a:t>
            </a:r>
          </a:p>
          <a:p>
            <a:pPr lvl="2"/>
            <a:r>
              <a:rPr lang="en-US" sz="1400" dirty="0"/>
              <a:t>This may be a good way to approximate the effect of older, lower resolution x-ray machines, which  more impoverished parts of the world</a:t>
            </a:r>
          </a:p>
          <a:p>
            <a:pPr marL="662940" lvl="1" indent="-342900">
              <a:buFont typeface="+mj-lt"/>
              <a:buAutoNum type="arabicPeriod" startAt="2"/>
            </a:pPr>
            <a:r>
              <a:rPr lang="en-US" sz="1600" dirty="0"/>
              <a:t>Convolutional Neural Networks work best – choose 2-5 convolutional layers,  batch sizes 32-64,  with a metric of </a:t>
            </a:r>
            <a:r>
              <a:rPr lang="en-US" sz="1600" dirty="0" err="1"/>
              <a:t>val_accuracy</a:t>
            </a:r>
            <a:r>
              <a:rPr lang="en-US" sz="1600" dirty="0"/>
              <a:t>. Since metrics are collected after each epoch, choose smaller step size and more epochs in order to  hone in on the best model more easily.</a:t>
            </a:r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EDE6C4-A108-40E0-BC7D-B56ED0278441}"/>
              </a:ext>
            </a:extLst>
          </p:cNvPr>
          <p:cNvGrpSpPr/>
          <p:nvPr/>
        </p:nvGrpSpPr>
        <p:grpSpPr>
          <a:xfrm>
            <a:off x="523358" y="3581605"/>
            <a:ext cx="11397666" cy="2873729"/>
            <a:chOff x="384210" y="2791444"/>
            <a:chExt cx="11397666" cy="28737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06D591-BB7F-4C1A-98A6-EB71DE57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2726" y="3160776"/>
              <a:ext cx="2529150" cy="2484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76B74D-9CCB-4BF9-B2AB-FADA14AF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210" y="3117436"/>
              <a:ext cx="3433703" cy="25291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3CC9BD-68C2-45F5-A42C-ABBD7B77D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1967" y="3165276"/>
              <a:ext cx="2416643" cy="24796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537637-54DA-4C0B-9435-E17A36C0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700" y="3140524"/>
              <a:ext cx="2547151" cy="25246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08803E-BCB6-4DB0-8906-EFEE17C4A069}"/>
                </a:ext>
              </a:extLst>
            </p:cNvPr>
            <p:cNvSpPr txBox="1"/>
            <p:nvPr/>
          </p:nvSpPr>
          <p:spPr>
            <a:xfrm>
              <a:off x="4868263" y="2823026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(256 , 256)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D349F-B185-4590-81D7-904B20D09222}"/>
                </a:ext>
              </a:extLst>
            </p:cNvPr>
            <p:cNvSpPr txBox="1"/>
            <p:nvPr/>
          </p:nvSpPr>
          <p:spPr>
            <a:xfrm>
              <a:off x="7498413" y="282302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(64 , 64)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52C532-394A-46B6-9675-CA357A8E8C90}"/>
                </a:ext>
              </a:extLst>
            </p:cNvPr>
            <p:cNvSpPr txBox="1"/>
            <p:nvPr/>
          </p:nvSpPr>
          <p:spPr>
            <a:xfrm>
              <a:off x="10046659" y="282302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(32 ,32)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188E9E-EDFD-436F-967A-6CB6F4674F09}"/>
                </a:ext>
              </a:extLst>
            </p:cNvPr>
            <p:cNvSpPr txBox="1"/>
            <p:nvPr/>
          </p:nvSpPr>
          <p:spPr>
            <a:xfrm>
              <a:off x="1536998" y="279144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(1080, 1520)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44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619</TotalTime>
  <Words>1090</Words>
  <Application>Microsoft Office PowerPoint</Application>
  <PresentationFormat>Widescreen</PresentationFormat>
  <Paragraphs>111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Science Project 16x9</vt:lpstr>
      <vt:lpstr>Childhood Pneumonia Detection</vt:lpstr>
      <vt:lpstr>Pneumonia is the world’s leading infectious killer of children, claiming the lives of more than 800,000 children under the age of five every year, more than 2,000 every day. </vt:lpstr>
      <vt:lpstr>What is Childhood Pneumonia?</vt:lpstr>
      <vt:lpstr>Business Objective: To  Improve Treatment through Faster and More Accurate Diagnosis</vt:lpstr>
      <vt:lpstr>Description of the Dataset</vt:lpstr>
      <vt:lpstr>Results – Potential for More Accurate Classification Models</vt:lpstr>
      <vt:lpstr>Recommendation - 1</vt:lpstr>
      <vt:lpstr>Recommendations – 2 &amp; 3</vt:lpstr>
      <vt:lpstr>Recommendations – 2 &amp; 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Rebecca Mih</dc:creator>
  <cp:lastModifiedBy>Rebecca Mih</cp:lastModifiedBy>
  <cp:revision>46</cp:revision>
  <dcterms:created xsi:type="dcterms:W3CDTF">2020-06-30T02:08:14Z</dcterms:created>
  <dcterms:modified xsi:type="dcterms:W3CDTF">2020-07-06T18:27:32Z</dcterms:modified>
</cp:coreProperties>
</file>